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ris Shah" initials="AS" lastIdx="10" clrIdx="0">
    <p:extLst>
      <p:ext uri="{19B8F6BF-5375-455C-9EA6-DF929625EA0E}">
        <p15:presenceInfo xmlns:p15="http://schemas.microsoft.com/office/powerpoint/2012/main" userId="93a09abc319e7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37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14:32:21.285" idx="1">
    <p:pos x="74" y="4130"/>
    <p:text>“Is it possible for an autonomous vehicle to start in an unknown environment and then to incrementally build a map of this environment while simultaneously using this map to compute the vehicle pose?”</p:text>
    <p:extLst>
      <p:ext uri="{C676402C-5697-4E1C-873F-D02D1690AC5C}">
        <p15:threadingInfo xmlns:p15="http://schemas.microsoft.com/office/powerpoint/2012/main" timeZoneBias="240"/>
      </p:ext>
    </p:extLst>
  </p:cm>
  <p:cm authorId="1" dt="2017-04-29T14:34:14.229" idx="2">
    <p:pos x="236" y="4130"/>
    <p:text>• A solution to the SLAM problem would allow robots to operate in an environment without a
priori knowledge of a map and without access to independent position information.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15:17:48.597" idx="3">
    <p:pos x="69" y="4015"/>
    <p:text>No clear distinction between steps.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21:00:22.913" idx="5">
    <p:pos x="10" y="10"/>
    <p:text>zero mean white gaussian disturbances (noise).</p:text>
    <p:extLst>
      <p:ext uri="{C676402C-5697-4E1C-873F-D02D1690AC5C}">
        <p15:threadingInfo xmlns:p15="http://schemas.microsoft.com/office/powerpoint/2012/main" timeZoneBias="240"/>
      </p:ext>
    </p:extLst>
  </p:cm>
  <p:cm authorId="1" dt="2017-04-29T21:00:55.449" idx="6">
    <p:pos x="106" y="106"/>
    <p:text>Q is covariance of noise from prediction, R is the covariance of noise from Update.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21:13:08.608" idx="7">
    <p:pos x="63" y="4124"/>
    <p:text>“Loop Closing” is the task of deciding, whether or not a robot has, after an excursion of arbitrary length, returned to a previously visited area.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21:13:08.608" idx="7">
    <p:pos x="63" y="4124"/>
    <p:text>“Loop Closing” is the task of deciding, whether or not a robot has, after an excursion of arbitrary length, returned to a previously visited area.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23:06:30.435" idx="9">
    <p:pos x="10" y="10"/>
    <p:text>A single realisation of robot trajectory in the FastSLAM algorithm.
The ellipsoids show the proposal distribution for each update
stage, from which a robot pose is sampled and, assuming this pose
is perfect, the observed landmarks are updated. Thus, the map for
a single particle is governed by the accuracy of the trajectory. Many
such trajectories provide a probabilistic model of robot location.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9T23:37:43.406" idx="10">
    <p:pos x="2125" y="2736"/>
    <p:text>hessian of gaussian, Laplacian of Gaussian, Scale Invariant Feature Transform, Speeded up Robust Features, Binary Robust Independent Element Feature, Oriented Fast and Rotated BRIEF, Fast Retina Keypoint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BED62A-5FA5-430C-9F54-E3C849ACC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06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6738E4-DDAC-463A-B564-C578E37E54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782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BB571645-4EB0-4749-A64F-E4316DDBE07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8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BDD6A58F-9321-4CA8-921E-F9D94CEFA1DB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4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7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E4530-D870-4351-8611-2FEBBCC75E6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08E77A-EA6A-400B-86AC-110A865ACA1C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58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046EC0-C8AE-4661-B8D3-20A76C879B9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41F9D-2D3B-43CC-AF5C-8E14F1045006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96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F7D91-B4C5-4957-9351-7A56FC0A77D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E0A6C3-A4FF-46AB-A586-D714C44E58CA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28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2ACC20-AF1C-48EC-A150-4BE108FF54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43F011-AC4E-45DF-8070-E4E3EFC697F5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7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FE499-861D-4ABA-A3D6-9041F370C1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4C8235-85C3-4581-B24B-3F75B6E4CD1D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6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E7CF02-C597-449C-B984-75E770C14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928AD7-DD6C-4AE8-BBF3-5A9B3CC9C6AD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3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084BF-DF6A-4A91-9D4C-D3DC5776EE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AFCEA-11B4-49F3-864E-0E8DD2E2D7AF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21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425080-5B06-4FC8-A586-8F35AD0D759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2DE901-16AA-4807-A7DA-9AA1993CE892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09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8D36D-9978-4575-AE06-5CB5112B19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06E030-E982-4076-BECD-886600F7A94F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4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3A7C0-D0CA-44C5-ABF3-5053CB1FEF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4E25EC-260A-446F-994B-2E5C927FF00F}" type="datetime1">
              <a:rPr lang="en-US" altLang="en-US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5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5903913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fld id="{2B1D24BE-113D-44A7-A04F-063FA644584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solidFill>
                  <a:schemeClr val="bg1"/>
                </a:solidFill>
                <a:latin typeface="Arial" panose="020B0604020202020204" pitchFamily="34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</a:rPr>
              <a:t> Slideshow Title Goes Here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fld id="{F5902E7A-1841-4D71-8243-FDD2BDF65F92}" type="datetime1">
              <a:rPr lang="en-US" altLang="en-US"/>
              <a:pPr/>
              <a:t>4/30/2017</a:t>
            </a:fld>
            <a:endParaRPr lang="en-US" altLang="en-US"/>
          </a:p>
        </p:txBody>
      </p:sp>
      <p:pic>
        <p:nvPicPr>
          <p:cNvPr id="1033" name="Picture 16" descr="ece_sub_si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0"/>
            <a:ext cx="53641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ro5DWMPf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ajVKCNzYi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An Introductory Overview to SLAM Algorithms</a:t>
            </a:r>
            <a:endParaRPr lang="en-US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Rishab Shah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April 30,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4317492" cy="685800"/>
          </a:xfrm>
        </p:spPr>
        <p:txBody>
          <a:bodyPr/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4293219" cy="419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3077" r="13077" b="11539"/>
          <a:stretch/>
        </p:blipFill>
        <p:spPr>
          <a:xfrm>
            <a:off x="5410200" y="1981200"/>
            <a:ext cx="3234613" cy="3302001"/>
          </a:xfrm>
          <a:prstGeom prst="rect">
            <a:avLst/>
          </a:prstGeom>
        </p:spPr>
      </p:pic>
      <p:sp>
        <p:nvSpPr>
          <p:cNvPr id="12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56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4317492" cy="685800"/>
          </a:xfrm>
        </p:spPr>
        <p:txBody>
          <a:bodyPr/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799"/>
            <a:ext cx="7924800" cy="4313499"/>
          </a:xfrm>
          <a:prstGeom prst="rect">
            <a:avLst/>
          </a:prstGeom>
        </p:spPr>
      </p:pic>
      <p:sp>
        <p:nvSpPr>
          <p:cNvPr id="9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4317492" cy="685800"/>
          </a:xfrm>
        </p:spPr>
        <p:txBody>
          <a:bodyPr/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83298" cy="4318518"/>
          </a:xfrm>
          <a:prstGeom prst="rect">
            <a:avLst/>
          </a:prstGeom>
        </p:spPr>
      </p:pic>
      <p:sp>
        <p:nvSpPr>
          <p:cNvPr id="8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78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Rao- Blackwellized Particle Filter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Particle Filters are non-parametric, recursive Bayes filters.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Not limited to Gaussian distributions and noise models.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Weighting at each step.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Resampling required.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Works well in low-dimensional spaces.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Monte-Carlo Localization, which is the standard for mobile robot localization today.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7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Rao- Blackwellized Particle Filter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4" y="2289083"/>
            <a:ext cx="8562392" cy="603433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Joint SLAM state factored as robot component and conditional map component: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Directly represents non-linear process model.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Still linearizes the observation model but is a reasonable approximation for range-bearing measurements when robot pose is known.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4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Rao- Blackwellized Particle Filter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54" y="1447800"/>
            <a:ext cx="4666219" cy="3961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0700" y="5488415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Hugh </a:t>
            </a:r>
            <a:r>
              <a:rPr lang="en-US" sz="1050" dirty="0" err="1"/>
              <a:t>Durrant</a:t>
            </a:r>
            <a:r>
              <a:rPr lang="en-US" sz="1050" dirty="0"/>
              <a:t>-Whyte and Tim </a:t>
            </a:r>
            <a:r>
              <a:rPr lang="en-US" sz="1050" dirty="0" smtClean="0"/>
              <a:t>Bailey, </a:t>
            </a:r>
            <a:r>
              <a:rPr lang="en-US" sz="1050" dirty="0"/>
              <a:t> Simultaneous </a:t>
            </a:r>
            <a:r>
              <a:rPr lang="en-US" sz="1050" dirty="0" err="1"/>
              <a:t>Localisation</a:t>
            </a:r>
            <a:r>
              <a:rPr lang="en-US" sz="1050" dirty="0"/>
              <a:t> and Mapping (SLAM): Part I The Essential </a:t>
            </a:r>
            <a:r>
              <a:rPr lang="en-US" sz="1050" dirty="0" smtClean="0"/>
              <a:t>Algorithms, </a:t>
            </a:r>
            <a:r>
              <a:rPr lang="en-US" sz="1050" dirty="0"/>
              <a:t>IEEE </a:t>
            </a:r>
            <a:r>
              <a:rPr lang="en-US" sz="1050" dirty="0" smtClean="0"/>
              <a:t>Robotics and Automation Magazine, 2006, Vol.2</a:t>
            </a:r>
            <a:endParaRPr lang="en-US" sz="1050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4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534400" cy="685800"/>
          </a:xfrm>
        </p:spPr>
        <p:txBody>
          <a:bodyPr/>
          <a:lstStyle/>
          <a:p>
            <a:r>
              <a:rPr lang="en-US" b="1" dirty="0" smtClean="0"/>
              <a:t>Feature Extraction &amp; Data Association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RANSAC (Random Sampling and Consensus) and variants (MSAC, MLSAC ,etc.) for feature extraction.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Robust model fitting.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Data association use advanced image processing techniques that extract features from an image frame.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HoG</a:t>
            </a:r>
            <a:r>
              <a:rPr lang="en-US" altLang="en-US" kern="0" dirty="0" smtClean="0"/>
              <a:t>, </a:t>
            </a:r>
            <a:r>
              <a:rPr lang="en-US" altLang="en-US" kern="0" dirty="0" err="1" smtClean="0"/>
              <a:t>LoG</a:t>
            </a:r>
            <a:endParaRPr lang="en-US" altLang="en-US" kern="0" dirty="0" smtClean="0"/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SIFT, SURF, BRIEF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ORB, FREAK</a:t>
            </a: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sp>
        <p:nvSpPr>
          <p:cNvPr id="8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3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534400" cy="685800"/>
          </a:xfrm>
        </p:spPr>
        <p:txBody>
          <a:bodyPr/>
          <a:lstStyle/>
          <a:p>
            <a:r>
              <a:rPr lang="en-US" b="1" dirty="0" smtClean="0"/>
              <a:t>SIFT: Example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2600"/>
            <a:ext cx="6943725" cy="2562225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4628769"/>
            <a:ext cx="800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It may be very efficiently implemented and it is widely used for image matching in motion and object classification.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534400" cy="685800"/>
          </a:xfrm>
        </p:spPr>
        <p:txBody>
          <a:bodyPr/>
          <a:lstStyle/>
          <a:p>
            <a:r>
              <a:rPr lang="en-US" b="1" dirty="0" smtClean="0"/>
              <a:t>History and State-of-the-art SLAM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E0A6C3-A4FF-46AB-A586-D714C44E58CA}" type="datetime1">
              <a:rPr lang="en-US" altLang="en-US" smtClean="0"/>
              <a:pPr/>
              <a:t>4/30/2017</a:t>
            </a:fld>
            <a:endParaRPr lang="en-US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447799"/>
            <a:ext cx="80010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Deterministic SLAM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2D SLAM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Online vs. Offline SLAM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Monocular vs. Stereo SLAM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Dense vs. Sparse Feature based SLAM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Discrete vs. Continuous-time SLAM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Continuous-time uncertainty-constrained exploration, while maintaining localization uncertainty within given bounds.</a:t>
            </a:r>
          </a:p>
          <a:p>
            <a:pPr marL="0" indent="0" eaLnBrk="1" hangingPunct="1">
              <a:buClr>
                <a:srgbClr val="CC0000"/>
              </a:buClr>
              <a:buNone/>
            </a:pPr>
            <a:endParaRPr lang="en-US" altLang="en-US" kern="0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8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534400" cy="685800"/>
          </a:xfrm>
        </p:spPr>
        <p:txBody>
          <a:bodyPr/>
          <a:lstStyle/>
          <a:p>
            <a:r>
              <a:rPr lang="en-US" b="1" dirty="0" smtClean="0"/>
              <a:t>State-of-the-art SLAM algorithms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327150" y="5181600"/>
            <a:ext cx="5105400" cy="304800"/>
          </a:xfrm>
        </p:spPr>
        <p:txBody>
          <a:bodyPr/>
          <a:lstStyle/>
          <a:p>
            <a:r>
              <a:rPr lang="en-US" altLang="en-US" smtClean="0"/>
              <a:t>Trustees Presentation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E0A6C3-A4FF-46AB-A586-D714C44E58CA}" type="datetime1">
              <a:rPr lang="en-US" altLang="en-US" smtClean="0"/>
              <a:pPr/>
              <a:t>4/30/2017</a:t>
            </a:fld>
            <a:endParaRPr lang="en-US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33400" y="5484716"/>
            <a:ext cx="7918704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lvl="0"/>
            <a:r>
              <a:rPr lang="en-US" sz="1050" dirty="0" err="1"/>
              <a:t>Raúl</a:t>
            </a:r>
            <a:r>
              <a:rPr lang="en-US" sz="1050" dirty="0"/>
              <a:t> Mur-</a:t>
            </a:r>
            <a:r>
              <a:rPr lang="en-US" sz="1050" dirty="0" err="1"/>
              <a:t>Artal</a:t>
            </a:r>
            <a:r>
              <a:rPr lang="en-US" sz="1050" dirty="0"/>
              <a:t> and Juan D. </a:t>
            </a:r>
            <a:r>
              <a:rPr lang="en-US" sz="1050" dirty="0" err="1"/>
              <a:t>Tardós</a:t>
            </a:r>
            <a:r>
              <a:rPr lang="en-US" sz="1050" dirty="0"/>
              <a:t>. </a:t>
            </a:r>
            <a:r>
              <a:rPr lang="en-US" sz="1050" b="1" dirty="0"/>
              <a:t>ORB-SLAM2: an Open-Source SLAM System for Monocular, Stereo and RGB-D Cameras</a:t>
            </a:r>
            <a:r>
              <a:rPr lang="en-US" sz="1050" dirty="0"/>
              <a:t>. </a:t>
            </a:r>
            <a:r>
              <a:rPr lang="en-US" sz="1050" i="1" dirty="0" err="1"/>
              <a:t>ArXiv</a:t>
            </a:r>
            <a:r>
              <a:rPr lang="en-US" sz="1050" i="1" dirty="0"/>
              <a:t> preprint </a:t>
            </a:r>
            <a:r>
              <a:rPr lang="en-US" sz="1050" i="1" dirty="0" smtClean="0"/>
              <a:t>arXiv:1610.06475. 2016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" panose="02020603050405020304" pitchFamily="18" charset="0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9pPr>
          </a:lstStyle>
          <a:p>
            <a:r>
              <a:rPr lang="en-US" altLang="en-US" sz="120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2fro5DWMPf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7619" y="1577360"/>
            <a:ext cx="6715929" cy="37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801AD2E1-9CFB-40E2-9E65-5F49EEE26FC2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SLAM: Introduction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What is Simultaneous Localization and Mapping (SLAM)?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How do you solve the SLAM problem?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08" y="3241427"/>
            <a:ext cx="4443984" cy="265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534400" cy="685800"/>
          </a:xfrm>
        </p:spPr>
        <p:txBody>
          <a:bodyPr/>
          <a:lstStyle/>
          <a:p>
            <a:r>
              <a:rPr lang="en-US" b="1" dirty="0" smtClean="0"/>
              <a:t>State-of-the-art SLAM algorithms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327150" y="5181600"/>
            <a:ext cx="5105400" cy="304800"/>
          </a:xfrm>
        </p:spPr>
        <p:txBody>
          <a:bodyPr/>
          <a:lstStyle/>
          <a:p>
            <a:r>
              <a:rPr lang="en-US" altLang="en-US" smtClean="0"/>
              <a:t>Trustees Presentation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E0A6C3-A4FF-46AB-A586-D714C44E58CA}" type="datetime1">
              <a:rPr lang="en-US" altLang="en-US" smtClean="0"/>
              <a:pPr/>
              <a:t>4/30/2017</a:t>
            </a:fld>
            <a:endParaRPr lang="en-US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pic>
        <p:nvPicPr>
          <p:cNvPr id="3" name="XajVKCNzYi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27150" y="1544240"/>
            <a:ext cx="6565900" cy="3693319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33400" y="5403925"/>
            <a:ext cx="7918704" cy="484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lvl="0"/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Vadim </a:t>
            </a:r>
            <a:r>
              <a:rPr lang="en-US" altLang="en-US" sz="1050" dirty="0" err="1">
                <a:solidFill>
                  <a:srgbClr val="333333"/>
                </a:solidFill>
                <a:cs typeface="Times" panose="02020603050405020304" pitchFamily="18" charset="0"/>
              </a:rPr>
              <a:t>Indelman</a:t>
            </a:r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, Luca </a:t>
            </a:r>
            <a:r>
              <a:rPr lang="en-US" altLang="en-US" sz="1050" dirty="0" err="1">
                <a:solidFill>
                  <a:srgbClr val="333333"/>
                </a:solidFill>
                <a:cs typeface="Times" panose="02020603050405020304" pitchFamily="18" charset="0"/>
              </a:rPr>
              <a:t>Carlone</a:t>
            </a:r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, Frank </a:t>
            </a:r>
            <a:r>
              <a:rPr lang="en-US" altLang="en-US" sz="1050" dirty="0" err="1">
                <a:solidFill>
                  <a:srgbClr val="333333"/>
                </a:solidFill>
                <a:cs typeface="Times" panose="02020603050405020304" pitchFamily="18" charset="0"/>
              </a:rPr>
              <a:t>Dellaert</a:t>
            </a:r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 </a:t>
            </a:r>
            <a:r>
              <a:rPr lang="en-US" altLang="en-US" sz="1050" dirty="0" smtClean="0">
                <a:solidFill>
                  <a:srgbClr val="333333"/>
                </a:solidFill>
                <a:cs typeface="Times" panose="02020603050405020304" pitchFamily="18" charset="0"/>
              </a:rPr>
              <a:t>, 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Times" panose="02020603050405020304" pitchFamily="18" charset="0"/>
              </a:rPr>
              <a:t>Planning in the continuous domain: A generalized belief space approach for autonomous navigation in unknown environments </a:t>
            </a:r>
            <a:r>
              <a:rPr lang="en-US" altLang="en-US" sz="1050" i="1" dirty="0" smtClean="0">
                <a:solidFill>
                  <a:srgbClr val="333333"/>
                </a:solidFill>
                <a:cs typeface="Times" panose="02020603050405020304" pitchFamily="18" charset="0"/>
              </a:rPr>
              <a:t>The </a:t>
            </a:r>
            <a:r>
              <a:rPr lang="en-US" altLang="en-US" sz="1050" i="1" dirty="0">
                <a:solidFill>
                  <a:srgbClr val="333333"/>
                </a:solidFill>
                <a:cs typeface="Times" panose="02020603050405020304" pitchFamily="18" charset="0"/>
              </a:rPr>
              <a:t>International Journal of Robotics Research</a:t>
            </a:r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 </a:t>
            </a:r>
            <a:r>
              <a:rPr lang="en-US" altLang="en-US" sz="1050" dirty="0" smtClean="0">
                <a:solidFill>
                  <a:srgbClr val="333333"/>
                </a:solidFill>
                <a:cs typeface="Times" panose="02020603050405020304" pitchFamily="18" charset="0"/>
              </a:rPr>
              <a:t>Vol </a:t>
            </a:r>
            <a:r>
              <a:rPr lang="en-US" altLang="en-US" sz="1050" dirty="0">
                <a:solidFill>
                  <a:srgbClr val="333333"/>
                </a:solidFill>
                <a:cs typeface="Times" panose="02020603050405020304" pitchFamily="18" charset="0"/>
              </a:rPr>
              <a:t>34, Issue 7, pp. 849 - 882</a:t>
            </a:r>
            <a:endParaRPr lang="en-US" altLang="en-US" sz="1050" dirty="0">
              <a:solidFill>
                <a:srgbClr val="000000"/>
              </a:solidFill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" panose="02020603050405020304" pitchFamily="18" charset="0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  <a:cs typeface="+mn-cs"/>
              </a:defRPr>
            </a:lvl9pPr>
          </a:lstStyle>
          <a:p>
            <a:r>
              <a:rPr lang="en-US" altLang="en-US" sz="120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7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09800"/>
            <a:ext cx="77724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Trustees Presentation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ACC20-AF1C-48EC-A150-4BE108FF54D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43F011-AC4E-45DF-8070-E4E3EFC697F5}" type="datetime1">
              <a:rPr lang="en-US" altLang="en-US" smtClean="0"/>
              <a:pPr/>
              <a:t>4/30/2017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4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 smtClean="0"/>
              <a:t>Trustees Presentation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425080-5B06-4FC8-A586-8F35AD0D759E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rodu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457200"/>
            <a:ext cx="6019800" cy="451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488415"/>
            <a:ext cx="6958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Bachrach</a:t>
            </a:r>
            <a:r>
              <a:rPr lang="en-US" sz="1050" dirty="0" smtClean="0"/>
              <a:t>, Abraham, </a:t>
            </a:r>
            <a:r>
              <a:rPr lang="en-US" sz="1050" dirty="0" err="1" smtClean="0"/>
              <a:t>Ruijie</a:t>
            </a:r>
            <a:r>
              <a:rPr lang="en-US" sz="1050" dirty="0" smtClean="0"/>
              <a:t> He, and Nicholas Roy. “Autonomous Flight in Unknown Indoor Environments.” International Journal of Micro Air Vehicles 1 (2009): 217-228. DOI: 10.1260/175682909790291492</a:t>
            </a:r>
            <a:endParaRPr lang="en-US" sz="1050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2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260822"/>
            <a:ext cx="5181600" cy="3904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Components of SLAM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Landmark Extraction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Data Association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State Estimation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State Update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Landmark Update</a:t>
            </a:r>
          </a:p>
        </p:txBody>
      </p:sp>
      <p:pic>
        <p:nvPicPr>
          <p:cNvPr id="21506" name="Picture 2" descr="Image result for laser sca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5" y="3733800"/>
            <a:ext cx="2595073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4865" y="5520978"/>
            <a:ext cx="2438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http://www.robotshop.com/media/files/images2/rplidar-360-laser-scanner-7-large.jpg</a:t>
            </a:r>
            <a:endParaRPr lang="en-US" sz="1050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99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State Estimation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Extended Kalman Filter 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Bayesian Filter</a:t>
            </a: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Particle Filter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Sequential Monte-Carlo Methods</a:t>
            </a:r>
            <a:endParaRPr lang="en-US" altLang="en-US" kern="0" dirty="0"/>
          </a:p>
          <a:p>
            <a:pPr lvl="1" eaLnBrk="1" hangingPunct="1">
              <a:buClr>
                <a:srgbClr val="CC0000"/>
              </a:buClr>
            </a:pPr>
            <a:r>
              <a:rPr lang="en-US" altLang="en-US" kern="0" dirty="0" smtClean="0"/>
              <a:t>Rao- Blackwellized Particle Filter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Variants</a:t>
            </a: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endParaRPr lang="en-US" altLang="en-US" kern="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3542581" cy="2438400"/>
          </a:xfrm>
          <a:prstGeom prst="rect">
            <a:avLst/>
          </a:prstGeom>
        </p:spPr>
      </p:pic>
      <p:sp>
        <p:nvSpPr>
          <p:cNvPr id="14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83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Extended Kalman Filter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Less computationally expensive for moderately dimensioned state space.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Convergence and consistency can be guaranteed in the linear model.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Robot Controls</a:t>
            </a:r>
          </a:p>
          <a:p>
            <a:pPr eaLnBrk="1" hangingPunct="1">
              <a:buClr>
                <a:srgbClr val="CC0000"/>
              </a:buClr>
            </a:pPr>
            <a:endParaRPr lang="en-US" altLang="en-US" kern="0" dirty="0"/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Observations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968" y="3915770"/>
            <a:ext cx="3548063" cy="534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67" y="5029200"/>
            <a:ext cx="3319463" cy="419301"/>
          </a:xfrm>
          <a:prstGeom prst="rect">
            <a:avLst/>
          </a:prstGeom>
        </p:spPr>
      </p:pic>
      <p:sp>
        <p:nvSpPr>
          <p:cNvPr id="17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1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Extended Kalman Filter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37858"/>
            <a:ext cx="2095501" cy="4772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" y="3043534"/>
            <a:ext cx="2743200" cy="51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46" y="2214562"/>
            <a:ext cx="3434702" cy="5238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5" y="3048770"/>
            <a:ext cx="3362325" cy="4863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180" y="3647673"/>
            <a:ext cx="2595562" cy="4028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09600" y="144780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Predict Step: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8145" y="1418880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Update Step:</a:t>
            </a:r>
            <a:endParaRPr lang="en-US" dirty="0">
              <a:latin typeface="+mj-lt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95323" y="4249367"/>
            <a:ext cx="7839077" cy="188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b="1" kern="0" dirty="0" smtClean="0"/>
              <a:t>Map convergence </a:t>
            </a:r>
            <a:r>
              <a:rPr lang="en-US" altLang="en-US" kern="0" dirty="0" smtClean="0"/>
              <a:t>is dependent on convergence of map covariance matrix and all landmark pair submatrices, towards zero, which in turn converge to a lower bound determined by initial uncertainties.</a:t>
            </a:r>
          </a:p>
        </p:txBody>
      </p:sp>
      <p:sp>
        <p:nvSpPr>
          <p:cNvPr id="30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4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990600"/>
            <a:ext cx="5276850" cy="5025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Loop Closure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443256"/>
            <a:ext cx="36195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P. Newman and Kin Ho, "SLAM-Loop Closing with Visually Salient Features," </a:t>
            </a:r>
            <a:r>
              <a:rPr lang="en-US" sz="1050" i="1" dirty="0"/>
              <a:t>Proceedings of the 2005 IEEE International Conference on Robotics and Automation</a:t>
            </a:r>
            <a:r>
              <a:rPr lang="en-US" sz="1050" dirty="0"/>
              <a:t>, 2005, pp. 635-642.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Recognizing an already</a:t>
            </a:r>
          </a:p>
          <a:p>
            <a:pPr marL="0" indent="0" eaLnBrk="1" hangingPunct="1">
              <a:buClr>
                <a:srgbClr val="CC0000"/>
              </a:buClr>
              <a:buNone/>
            </a:pPr>
            <a:r>
              <a:rPr lang="en-US" altLang="en-US" kern="0" dirty="0" smtClean="0"/>
              <a:t>    mapped area.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Data Association with</a:t>
            </a:r>
          </a:p>
          <a:p>
            <a:pPr marL="0" indent="0" eaLnBrk="1" hangingPunct="1">
              <a:buClr>
                <a:srgbClr val="CC0000"/>
              </a:buClr>
              <a:buNone/>
            </a:pPr>
            <a:r>
              <a:rPr lang="en-US" altLang="en-US" kern="0" dirty="0"/>
              <a:t> </a:t>
            </a:r>
            <a:r>
              <a:rPr lang="en-US" altLang="en-US" kern="0" dirty="0" smtClean="0"/>
              <a:t>   high ambiguity.</a:t>
            </a:r>
          </a:p>
        </p:txBody>
      </p:sp>
      <p:sp>
        <p:nvSpPr>
          <p:cNvPr id="24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010" y="399202"/>
            <a:ext cx="4122416" cy="4913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4317492" cy="685800"/>
          </a:xfrm>
        </p:spPr>
        <p:txBody>
          <a:bodyPr/>
          <a:lstStyle/>
          <a:p>
            <a:r>
              <a:rPr lang="en-US" b="1" dirty="0" smtClean="0"/>
              <a:t>Loop Closure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F7D91-B4C5-4957-9351-7A56FC0A77D5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27092" y="5326448"/>
            <a:ext cx="36195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P. Newman and Kin Ho, "SLAM-Loop Closing with Visually Salient Features," </a:t>
            </a:r>
            <a:r>
              <a:rPr lang="en-US" sz="1050" i="1" dirty="0"/>
              <a:t>Proceedings of the 2005 IEEE International Conference on Robotics and Automation</a:t>
            </a:r>
            <a:r>
              <a:rPr lang="en-US" sz="1050" dirty="0"/>
              <a:t>, 2005, pp. 635-642.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09600" y="1447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en-US" kern="0" dirty="0" smtClean="0"/>
              <a:t>Uncertainties collapse</a:t>
            </a:r>
          </a:p>
          <a:p>
            <a:pPr marL="0" indent="0" eaLnBrk="1" hangingPunct="1">
              <a:buClr>
                <a:srgbClr val="CC0000"/>
              </a:buClr>
              <a:buNone/>
            </a:pPr>
            <a:r>
              <a:rPr lang="en-US" altLang="en-US" kern="0" dirty="0" smtClean="0"/>
              <a:t>    after a loop closure.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" y="2400794"/>
            <a:ext cx="4572000" cy="2911721"/>
          </a:xfrm>
          <a:prstGeom prst="rect">
            <a:avLst/>
          </a:prstGeom>
        </p:spPr>
      </p:pic>
      <p:sp>
        <p:nvSpPr>
          <p:cNvPr id="11" name="Date Placeholder 5"/>
          <p:cNvSpPr>
            <a:spLocks noGrp="1"/>
          </p:cNvSpPr>
          <p:nvPr>
            <p:ph type="dt" sz="quarter" idx="12"/>
          </p:nvPr>
        </p:nvSpPr>
        <p:spPr>
          <a:xfrm>
            <a:off x="6629400" y="0"/>
            <a:ext cx="19050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rgbClr val="808080"/>
                </a:solidFill>
                <a:latin typeface="Arial" panose="020B0604020202020204" pitchFamily="34" charset="0"/>
              </a:rPr>
              <a:t>4/30/2017</a:t>
            </a:r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09600" y="0"/>
            <a:ext cx="5105400" cy="3048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altLang="en-US" sz="1200" dirty="0" smtClean="0">
                <a:solidFill>
                  <a:schemeClr val="bg1"/>
                </a:solidFill>
                <a:latin typeface="+mj-lt"/>
              </a:rPr>
              <a:t>An Introductory Overview to SLAM algorithms</a:t>
            </a:r>
            <a:endParaRPr lang="en-US" alt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03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871</TotalTime>
  <Words>621</Words>
  <Application>Microsoft Office PowerPoint</Application>
  <PresentationFormat>On-screen Show (4:3)</PresentationFormat>
  <Paragraphs>148</Paragraphs>
  <Slides>21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Osaka</vt:lpstr>
      <vt:lpstr>Times</vt:lpstr>
      <vt:lpstr>Wingdings</vt:lpstr>
      <vt:lpstr>Blank Presentation</vt:lpstr>
      <vt:lpstr>An Introductory Overview to SLAM Algorithms</vt:lpstr>
      <vt:lpstr>SLAM: Introduction</vt:lpstr>
      <vt:lpstr>PowerPoint Presentation</vt:lpstr>
      <vt:lpstr>Components of SLAM</vt:lpstr>
      <vt:lpstr>State Estimation</vt:lpstr>
      <vt:lpstr>Extended Kalman Filter</vt:lpstr>
      <vt:lpstr>Extended Kalman Filter</vt:lpstr>
      <vt:lpstr>Loop Closure</vt:lpstr>
      <vt:lpstr>Loop Closure</vt:lpstr>
      <vt:lpstr>Simulation</vt:lpstr>
      <vt:lpstr>Simulation</vt:lpstr>
      <vt:lpstr>Simulation</vt:lpstr>
      <vt:lpstr>Rao- Blackwellized Particle Filter</vt:lpstr>
      <vt:lpstr>Rao- Blackwellized Particle Filter</vt:lpstr>
      <vt:lpstr>Rao- Blackwellized Particle Filter</vt:lpstr>
      <vt:lpstr>Feature Extraction &amp; Data Association</vt:lpstr>
      <vt:lpstr>SIFT: Example</vt:lpstr>
      <vt:lpstr>History and State-of-the-art SLAM</vt:lpstr>
      <vt:lpstr>State-of-the-art SLAM algorithms</vt:lpstr>
      <vt:lpstr>State-of-the-art SLAM algorithms</vt:lpstr>
      <vt:lpstr>Thank YOU</vt:lpstr>
    </vt:vector>
  </TitlesOfParts>
  <Manager/>
  <Company>Boston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PowerPoint Presentation</dc:title>
  <dc:subject/>
  <dc:creator>Boston University Department of Electrical &amp; Computer Engineering</dc:creator>
  <cp:keywords/>
  <dc:description/>
  <cp:lastModifiedBy>Aksris Shah</cp:lastModifiedBy>
  <cp:revision>45</cp:revision>
  <cp:lastPrinted>1904-01-01T00:00:00Z</cp:lastPrinted>
  <dcterms:created xsi:type="dcterms:W3CDTF">2008-12-23T17:38:39Z</dcterms:created>
  <dcterms:modified xsi:type="dcterms:W3CDTF">2017-04-30T16:47:17Z</dcterms:modified>
  <cp:category/>
</cp:coreProperties>
</file>